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FF9900"/>
    <a:srgbClr val="00CC00"/>
    <a:srgbClr val="0033CC"/>
    <a:srgbClr val="FF6600"/>
    <a:srgbClr val="4D4D4D"/>
    <a:srgbClr val="5F5F5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8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0213595_0lik.ru_7-gnomov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</a:rPr>
              <a:t>«Познавательное развитие»</a:t>
            </a:r>
            <a:br>
              <a:rPr lang="ru-RU" sz="4000" dirty="0"/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Ознакомление с предметным 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окружением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kina_l-p-na_den_rozhdenie_k_oslik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Monotype Corsiva" pitchFamily="66" charset="0"/>
              </a:rPr>
              <a:t>Уголок конструирования и дидактических игр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000109"/>
            <a:ext cx="3686172" cy="49292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Конструкторы из разных материалов(деревянные,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плосмассовые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Схемы архитектурных зданий</a:t>
            </a:r>
          </a:p>
        </p:txBody>
      </p:sp>
      <p:pic>
        <p:nvPicPr>
          <p:cNvPr id="6" name="Рисунок 5" descr="69415775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3929066"/>
            <a:ext cx="1785918" cy="2416489"/>
          </a:xfrm>
          <a:prstGeom prst="rect">
            <a:avLst/>
          </a:prstGeom>
        </p:spPr>
      </p:pic>
      <p:pic>
        <p:nvPicPr>
          <p:cNvPr id="7" name="Рисунок 6" descr="DSC01903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3643338" cy="2710436"/>
          </a:xfrm>
          <a:prstGeom prst="rect">
            <a:avLst/>
          </a:prstGeom>
        </p:spPr>
      </p:pic>
      <p:pic>
        <p:nvPicPr>
          <p:cNvPr id="8" name="Рисунок 7" descr="IMG_20170327_162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571876"/>
            <a:ext cx="3214710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kina_l-p-na_den_rozhdenie_k_osli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Monotype Corsiva" pitchFamily="66" charset="0"/>
              </a:rPr>
              <a:t>Центр сюжетно-ролевой игры</a:t>
            </a:r>
          </a:p>
        </p:txBody>
      </p:sp>
      <p:pic>
        <p:nvPicPr>
          <p:cNvPr id="5" name="Содержимое 4" descr="IMG_20170327_1626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3071834" cy="25717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642919"/>
            <a:ext cx="2500330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Посуда (чайная, столовая)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деревянная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плосмассовая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металлическая.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Одежда (из разного материала)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Муляжи продуктов(резиновые,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плосмассовые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Рисунок 6" descr="DSC02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357562"/>
            <a:ext cx="3643306" cy="2424684"/>
          </a:xfrm>
          <a:prstGeom prst="rect">
            <a:avLst/>
          </a:prstGeom>
        </p:spPr>
      </p:pic>
      <p:pic>
        <p:nvPicPr>
          <p:cNvPr id="8" name="Рисунок 7" descr="IMG_20170327_1627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857232"/>
            <a:ext cx="2928926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kina_l-p-na_den_rozhdenie_k_oslik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Monotype Corsiva" pitchFamily="66" charset="0"/>
              </a:rPr>
              <a:t>Уголок </a:t>
            </a:r>
            <a:r>
              <a:rPr lang="ru-RU" sz="2800" b="1" dirty="0" err="1">
                <a:latin typeface="Monotype Corsiva" pitchFamily="66" charset="0"/>
              </a:rPr>
              <a:t>изодеятельности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714357"/>
            <a:ext cx="3543296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Трафареты, шаблоны,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Разный материал для лепки(пластилин, глина,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песок)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 музей декоративно- прикладного искусства(матрешки, посуда, фигурки)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Картинки скульптур, архитектурных зданий)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6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357562"/>
            <a:ext cx="3286148" cy="2285992"/>
          </a:xfrm>
          <a:prstGeom prst="rect">
            <a:avLst/>
          </a:prstGeom>
        </p:spPr>
      </p:pic>
      <p:pic>
        <p:nvPicPr>
          <p:cNvPr id="10" name="Рисунок 9" descr="DSC06115.jpg"/>
          <p:cNvPicPr>
            <a:picLocks noChangeAspect="1"/>
          </p:cNvPicPr>
          <p:nvPr/>
        </p:nvPicPr>
        <p:blipFill>
          <a:blip r:embed="rId4"/>
          <a:srcRect l="4687" t="10416" r="29687" b="30208"/>
          <a:stretch>
            <a:fillRect/>
          </a:stretch>
        </p:blipFill>
        <p:spPr>
          <a:xfrm>
            <a:off x="357158" y="1142984"/>
            <a:ext cx="3000396" cy="2143140"/>
          </a:xfrm>
          <a:prstGeom prst="rect">
            <a:avLst/>
          </a:prstGeom>
        </p:spPr>
      </p:pic>
      <p:pic>
        <p:nvPicPr>
          <p:cNvPr id="11" name="Рисунок 10" descr="img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4357694"/>
            <a:ext cx="1571625" cy="224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kina_l-p-na_den_rozhdenie_k_oslik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Monotype Corsiva" pitchFamily="66" charset="0"/>
              </a:rPr>
              <a:t>Уголок природы и экспериментирования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000108"/>
            <a:ext cx="3186106" cy="512605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Поделки из природного материала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Разные материалы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Виды ткани и бумаги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Коллекции камней, металла и т.д.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nomik-fioletovyiy.png"/>
          <p:cNvPicPr>
            <a:picLocks noChangeAspect="1"/>
          </p:cNvPicPr>
          <p:nvPr/>
        </p:nvPicPr>
        <p:blipFill>
          <a:blip r:embed="rId3" cstate="print"/>
          <a:srcRect l="3695" t="8108" r="3929" b="8107"/>
          <a:stretch>
            <a:fillRect/>
          </a:stretch>
        </p:blipFill>
        <p:spPr>
          <a:xfrm>
            <a:off x="7072330" y="4143380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etsad-152857-14741803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643314"/>
            <a:ext cx="3357564" cy="2409825"/>
          </a:xfrm>
          <a:prstGeom prst="rect">
            <a:avLst/>
          </a:prstGeom>
        </p:spPr>
      </p:pic>
      <p:pic>
        <p:nvPicPr>
          <p:cNvPr id="22" name="Рисунок 21" descr="DSC024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142984"/>
            <a:ext cx="3286116" cy="23532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219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772400" cy="78581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2700" b="1" dirty="0">
                <a:solidFill>
                  <a:srgbClr val="C00000"/>
                </a:solidFill>
              </a:rPr>
              <a:t>Цель:  Ознакомление с предметным миром.</a:t>
            </a:r>
            <a:br>
              <a:rPr lang="ru-RU" sz="2700" b="1" dirty="0"/>
            </a:b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Задачи: 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2. Восприятие предмета как творения человеческой 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мысли и результата труда 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3. Формирование первичных представлений о 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многообразии предметного окружения; о том, 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что человек создает предметное окружение, изменяет и совершенствует его для себя и других людей, делая жизнь более удобной и комфортной. 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   4. Развитие умения устанавливать причинно-следственные связи между миром предметов и природным миром </a:t>
            </a:r>
            <a:br>
              <a:rPr lang="ru-RU" sz="2700" b="1" dirty="0"/>
            </a:br>
            <a:br>
              <a:rPr lang="ru-RU" sz="3600" dirty="0"/>
            </a:br>
            <a:r>
              <a:rPr lang="ru-RU" sz="36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072494" cy="214314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>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84640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B0F0"/>
                </a:solidFill>
              </a:rPr>
              <a:t>Первая младшая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 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Вызвать интерес к предметам ближайшего окружения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Побуждать   называть цвет, величину предметов, материал из которого они сделаны); сравнивать знакомые предметы группировать их по способу использования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Упражнять в установлении сходства и различия между предметами, побуждать детей называть свойства предметов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Способствовать появлению в словаре детей обобщающих понятий(игрушки, посуда, одежда, обувь, мебель и пр</a:t>
            </a:r>
            <a:r>
              <a:rPr lang="ru-RU" sz="2400" dirty="0">
                <a:solidFill>
                  <a:srgbClr val="008000"/>
                </a:solidFill>
              </a:rPr>
              <a:t>.).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26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Вторая младшая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 предметами, их функциями и назначением.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Побуждать вычленять некоторые особенности предметов, устанавливать связи между строением и функцией.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о свойствах, способами обследования предметов, группировать и классифицировать предметы.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Формировать понимание того, что человек создает предметы, необходимые для его жизни и жизни других </a:t>
            </a:r>
            <a:r>
              <a:rPr lang="ru-RU" sz="2400" dirty="0"/>
              <a:t>людей,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60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Средняя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FF6600"/>
                </a:solidFill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Рассказывать о предметах, необходимых детям в разных видах деятельности Расширять знания детей об общественном транспорте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признаками предметов, побуждать определять их цвет, форму, величину, вес. Рассказывать о материалах , из которых сделаны предметы, об их свойствах и качествах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об изменении видов человеческого труда и быта на примере истории игрушки и предметов обихода.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303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Старшая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Объяснять назначение незнакомых предметов. Формировать представление о предметах, облегчающих труд человека в быту (кофемолка, миксер,</a:t>
            </a:r>
            <a:b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мясорубка и др.), создающих комфорт (бра, картины, ковер и т. п.). Объяснять, что прочность и долговечность зависят от свойств и качеств материала, из которого сделан предмет.</a:t>
            </a:r>
          </a:p>
          <a:p>
            <a:pPr>
              <a:buFont typeface="Wingdings" pitchFamily="2" charset="2"/>
              <a:buChar char="ü"/>
            </a:pPr>
            <a: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Развивать умение самостоятельно определять материалы, из которых изготовлены предметы, характеризовать свойства и качества предметов: структуру и температуру поверхности, твердость – мягкость, хрупкость – прочность, блеск, звонкость.</a:t>
            </a:r>
            <a:b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Побуждать сравнивать предметы (по назначению, цвету, форме, материалу), классифицировать их (посуда – фарфоровая, стеклянная, керамическая, пластмассовая).</a:t>
            </a:r>
          </a:p>
          <a:p>
            <a:pPr>
              <a:buFont typeface="Wingdings" pitchFamily="2" charset="2"/>
              <a:buChar char="ü"/>
            </a:pPr>
            <a: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Рассказывать о том, что любая вещь создана трудом многих людей («Откуда пришел стол?», «Как</a:t>
            </a:r>
            <a:b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получилась книжка?» и т. п.). Предметы имеют прошлое, настоящее и будущее.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846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Подготовительная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Различать и называть виды транспорта (надземный, подземный, воздушный, водный), предметы, облегчающие труд человека на производстве, объекты, создающие комфорт в помещении и на улице, определять материал из которого сделан предмет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вызывать интерес к истории возникновения окружающих предметов и понимание того что все предметы были придуманы человеком.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Вызывать чувство восхищения совершенством рукотворных предметов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Углублять представления о существенных характеристиках предметов. О свойствах и качествах различных материалов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052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и приемы организации образовательного процесса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предметным наблюдением.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714357"/>
          <a:ext cx="792961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89">
                <a:tc gridSpan="2">
                  <a:txBody>
                    <a:bodyPr/>
                    <a:lstStyle/>
                    <a:p>
                      <a:r>
                        <a:rPr lang="ru-RU" dirty="0"/>
                        <a:t>Совместная образовательная деятельность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721">
                <a:tc>
                  <a:txBody>
                    <a:bodyPr/>
                    <a:lstStyle/>
                    <a:p>
                      <a:r>
                        <a:rPr lang="ru-RU" dirty="0"/>
                        <a:t>Организованная образовательная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режимных моментах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Самостоятельная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435">
                <a:tc>
                  <a:txBody>
                    <a:bodyPr/>
                    <a:lstStyle/>
                    <a:p>
                      <a:r>
                        <a:rPr lang="ru-RU" dirty="0"/>
                        <a:t>Занятия</a:t>
                      </a:r>
                    </a:p>
                    <a:p>
                      <a:r>
                        <a:rPr lang="ru-RU" dirty="0"/>
                        <a:t>Беседа</a:t>
                      </a:r>
                    </a:p>
                    <a:p>
                      <a:r>
                        <a:rPr lang="ru-RU" dirty="0"/>
                        <a:t>Обучающие ситуации</a:t>
                      </a:r>
                    </a:p>
                    <a:p>
                      <a:r>
                        <a:rPr lang="ru-RU" dirty="0"/>
                        <a:t>Сюжетно-ролевые игры</a:t>
                      </a:r>
                    </a:p>
                    <a:p>
                      <a:r>
                        <a:rPr lang="ru-RU" dirty="0"/>
                        <a:t>Театрализованные</a:t>
                      </a:r>
                    </a:p>
                    <a:p>
                      <a:r>
                        <a:rPr lang="ru-RU" dirty="0"/>
                        <a:t>Развивающие игры</a:t>
                      </a:r>
                    </a:p>
                    <a:p>
                      <a:r>
                        <a:rPr lang="ru-RU" dirty="0"/>
                        <a:t>Дидактические игры</a:t>
                      </a:r>
                    </a:p>
                    <a:p>
                      <a:r>
                        <a:rPr lang="ru-RU" dirty="0"/>
                        <a:t>экспериментирования</a:t>
                      </a:r>
                    </a:p>
                    <a:p>
                      <a:r>
                        <a:rPr lang="ru-RU" dirty="0"/>
                        <a:t>Праздники, развлечения</a:t>
                      </a:r>
                    </a:p>
                    <a:p>
                      <a:r>
                        <a:rPr lang="ru-RU" dirty="0"/>
                        <a:t>Наблюдения</a:t>
                      </a:r>
                    </a:p>
                    <a:p>
                      <a:r>
                        <a:rPr lang="ru-RU" dirty="0"/>
                        <a:t>Экскурсии</a:t>
                      </a:r>
                    </a:p>
                    <a:p>
                      <a:r>
                        <a:rPr lang="ru-RU" dirty="0"/>
                        <a:t>Целевые прогулки</a:t>
                      </a:r>
                    </a:p>
                    <a:p>
                      <a:r>
                        <a:rPr lang="ru-RU" dirty="0"/>
                        <a:t>Проектная деятельность</a:t>
                      </a:r>
                    </a:p>
                    <a:p>
                      <a:r>
                        <a:rPr lang="ru-RU" dirty="0"/>
                        <a:t>Чтение</a:t>
                      </a:r>
                    </a:p>
                    <a:p>
                      <a:r>
                        <a:rPr lang="ru-RU" dirty="0"/>
                        <a:t>Видео просмотры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Беседа</a:t>
                      </a:r>
                    </a:p>
                    <a:p>
                      <a:r>
                        <a:rPr lang="ru-RU" dirty="0"/>
                        <a:t>Развивающие</a:t>
                      </a:r>
                      <a:r>
                        <a:rPr lang="ru-RU" baseline="0" dirty="0"/>
                        <a:t> игры</a:t>
                      </a:r>
                    </a:p>
                    <a:p>
                      <a:r>
                        <a:rPr lang="ru-RU" baseline="0" dirty="0"/>
                        <a:t>Игровые задания</a:t>
                      </a:r>
                    </a:p>
                    <a:p>
                      <a:r>
                        <a:rPr lang="ru-RU" baseline="0" dirty="0"/>
                        <a:t>Дидактические игры</a:t>
                      </a:r>
                    </a:p>
                    <a:p>
                      <a:r>
                        <a:rPr lang="ru-RU" baseline="0" dirty="0"/>
                        <a:t>Экспериментирование</a:t>
                      </a:r>
                    </a:p>
                    <a:p>
                      <a:r>
                        <a:rPr lang="ru-RU" baseline="0" dirty="0"/>
                        <a:t>Наблюдение</a:t>
                      </a:r>
                    </a:p>
                    <a:p>
                      <a:r>
                        <a:rPr lang="ru-RU" baseline="0" dirty="0"/>
                        <a:t>Чтение</a:t>
                      </a:r>
                    </a:p>
                    <a:p>
                      <a:r>
                        <a:rPr lang="ru-RU" dirty="0"/>
                        <a:t>Труд в уголке природы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Дидактические игры</a:t>
                      </a:r>
                    </a:p>
                    <a:p>
                      <a:r>
                        <a:rPr lang="ru-RU" dirty="0"/>
                        <a:t>Театрализованные</a:t>
                      </a:r>
                      <a:r>
                        <a:rPr lang="ru-RU" baseline="0" dirty="0"/>
                        <a:t> игры</a:t>
                      </a:r>
                    </a:p>
                    <a:p>
                      <a:r>
                        <a:rPr lang="ru-RU" baseline="0" dirty="0"/>
                        <a:t>Сюжетно-ролевые игры</a:t>
                      </a:r>
                    </a:p>
                    <a:p>
                      <a:r>
                        <a:rPr lang="ru-RU" baseline="0" dirty="0"/>
                        <a:t>Развивающие игры</a:t>
                      </a:r>
                    </a:p>
                    <a:p>
                      <a:r>
                        <a:rPr lang="ru-RU" baseline="0" dirty="0"/>
                        <a:t>Игры –экспериментирования</a:t>
                      </a:r>
                    </a:p>
                    <a:p>
                      <a:r>
                        <a:rPr lang="ru-RU" baseline="0" dirty="0"/>
                        <a:t>Художественно-творческая деятельность</a:t>
                      </a:r>
                    </a:p>
                    <a:p>
                      <a:r>
                        <a:rPr lang="ru-RU" baseline="0" dirty="0"/>
                        <a:t>Работа в книжном уголке</a:t>
                      </a:r>
                    </a:p>
                    <a:p>
                      <a:r>
                        <a:rPr lang="ru-RU" baseline="0" dirty="0"/>
                        <a:t>Труд в уголке природы</a:t>
                      </a:r>
                    </a:p>
                    <a:p>
                      <a:r>
                        <a:rPr lang="ru-RU" baseline="0" dirty="0"/>
                        <a:t>Конструирование</a:t>
                      </a:r>
                    </a:p>
                    <a:p>
                      <a:r>
                        <a:rPr lang="ru-RU" baseline="0" dirty="0"/>
                        <a:t>Моделирование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kina_l-p-na_den_rozhdenie_k_oslik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Театральный уголок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785794"/>
            <a:ext cx="3400420" cy="534036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Театры из разных видов материала(из бумаги, из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плосмассовых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ложек, деревянных лопаток, резиновые игрушки и т.д.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Музыкальные инструменты из разных материалов</a:t>
            </a:r>
          </a:p>
        </p:txBody>
      </p:sp>
      <p:pic>
        <p:nvPicPr>
          <p:cNvPr id="7" name="Рисунок 6" descr="zastavk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500570"/>
            <a:ext cx="1928794" cy="2357430"/>
          </a:xfrm>
          <a:prstGeom prst="rect">
            <a:avLst/>
          </a:prstGeom>
        </p:spPr>
      </p:pic>
      <p:pic>
        <p:nvPicPr>
          <p:cNvPr id="8" name="Рисунок 7" descr="IMG_20170328_183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571876"/>
            <a:ext cx="3071834" cy="2143116"/>
          </a:xfrm>
          <a:prstGeom prst="rect">
            <a:avLst/>
          </a:prstGeom>
        </p:spPr>
      </p:pic>
      <p:pic>
        <p:nvPicPr>
          <p:cNvPr id="9" name="Рисунок 8" descr="IMG_20170328_1835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000108"/>
            <a:ext cx="2214560" cy="2928934"/>
          </a:xfrm>
          <a:prstGeom prst="rect">
            <a:avLst/>
          </a:prstGeom>
        </p:spPr>
      </p:pic>
      <p:pic>
        <p:nvPicPr>
          <p:cNvPr id="10" name="Рисунок 9" descr="11 - 0003.jpg"/>
          <p:cNvPicPr>
            <a:picLocks noChangeAspect="1"/>
          </p:cNvPicPr>
          <p:nvPr/>
        </p:nvPicPr>
        <p:blipFill>
          <a:blip r:embed="rId6" cstate="print"/>
          <a:srcRect r="1057" b="52083"/>
          <a:stretch>
            <a:fillRect/>
          </a:stretch>
        </p:blipFill>
        <p:spPr>
          <a:xfrm>
            <a:off x="357158" y="1071546"/>
            <a:ext cx="3049821" cy="221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752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Wingdings</vt:lpstr>
      <vt:lpstr>Тема Office</vt:lpstr>
      <vt:lpstr>«Познавательное развитие» Ознакомление с предметным  окружением</vt:lpstr>
      <vt:lpstr>          Цель:  Ознакомление с предметным миром.  Задачи:  2. Восприятие предмета как творения человеческой  мысли и результата труда  3. Формирование первичных представлений о  многообразии предметного окружения; о том,  что человек создает предметное окружение, изменяет и совершенствует его для себя и других людей, делая жизнь более удобной и комфортной.     4. Развитие умения устанавливать причинно-следственные связи между миром предметов и природным миром    </vt:lpstr>
      <vt:lpstr>Первая младшая группа</vt:lpstr>
      <vt:lpstr>Вторая младшая группа</vt:lpstr>
      <vt:lpstr>Средняя группа</vt:lpstr>
      <vt:lpstr>Старшая группа</vt:lpstr>
      <vt:lpstr>Подготовительная группа</vt:lpstr>
      <vt:lpstr>Формы и приемы организации образовательного процесса Ознакомление с предметным наблюдением.</vt:lpstr>
      <vt:lpstr>Театральный уголок</vt:lpstr>
      <vt:lpstr>Уголок конструирования и дидактических игр</vt:lpstr>
      <vt:lpstr>Центр сюжетно-ролевой игры</vt:lpstr>
      <vt:lpstr>Уголок изодеятельности</vt:lpstr>
      <vt:lpstr>Уголок природы и экспериментирования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«Познавательное развитие» Ознакомление с предметным окружением</dc:title>
  <dc:creator>Вадим</dc:creator>
  <cp:lastModifiedBy>Анастасия</cp:lastModifiedBy>
  <cp:revision>71</cp:revision>
  <dcterms:created xsi:type="dcterms:W3CDTF">2017-03-26T09:00:13Z</dcterms:created>
  <dcterms:modified xsi:type="dcterms:W3CDTF">2021-12-15T14:15:21Z</dcterms:modified>
</cp:coreProperties>
</file>