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7"/>
  </p:notesMasterIdLst>
  <p:sldIdLst>
    <p:sldId id="256" r:id="rId2"/>
    <p:sldId id="257" r:id="rId3"/>
    <p:sldId id="273" r:id="rId4"/>
    <p:sldId id="258" r:id="rId5"/>
    <p:sldId id="259" r:id="rId6"/>
    <p:sldId id="261" r:id="rId7"/>
    <p:sldId id="260" r:id="rId8"/>
    <p:sldId id="268" r:id="rId9"/>
    <p:sldId id="266" r:id="rId10"/>
    <p:sldId id="275" r:id="rId11"/>
    <p:sldId id="274" r:id="rId12"/>
    <p:sldId id="279" r:id="rId13"/>
    <p:sldId id="289" r:id="rId14"/>
    <p:sldId id="288" r:id="rId15"/>
    <p:sldId id="287" r:id="rId16"/>
    <p:sldId id="286" r:id="rId17"/>
    <p:sldId id="285" r:id="rId18"/>
    <p:sldId id="282" r:id="rId19"/>
    <p:sldId id="284" r:id="rId20"/>
    <p:sldId id="283" r:id="rId21"/>
    <p:sldId id="269" r:id="rId22"/>
    <p:sldId id="267" r:id="rId23"/>
    <p:sldId id="270" r:id="rId24"/>
    <p:sldId id="272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C75F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3" autoAdjust="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1A9FF-850D-4D56-8707-BB5849A0726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88A4B-1FB4-47D8-B308-0E0CDFFAE1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255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8A4B-1FB4-47D8-B308-0E0CDFFAE1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417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6A8-DB95-42AD-A027-02EFD719053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555A94-3171-4CAE-9F05-B860E1166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6A8-DB95-42AD-A027-02EFD719053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A94-3171-4CAE-9F05-B860E1166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6A8-DB95-42AD-A027-02EFD719053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A94-3171-4CAE-9F05-B860E1166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6A8-DB95-42AD-A027-02EFD719053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555A94-3171-4CAE-9F05-B860E1166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6A8-DB95-42AD-A027-02EFD719053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A94-3171-4CAE-9F05-B860E1166D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6A8-DB95-42AD-A027-02EFD719053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A94-3171-4CAE-9F05-B860E1166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6A8-DB95-42AD-A027-02EFD719053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555A94-3171-4CAE-9F05-B860E1166D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6A8-DB95-42AD-A027-02EFD719053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A94-3171-4CAE-9F05-B860E1166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6A8-DB95-42AD-A027-02EFD719053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A94-3171-4CAE-9F05-B860E1166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6A8-DB95-42AD-A027-02EFD719053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A94-3171-4CAE-9F05-B860E1166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D6A8-DB95-42AD-A027-02EFD719053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A94-3171-4CAE-9F05-B860E1166D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58D6A8-DB95-42AD-A027-02EFD7190532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555A94-3171-4CAE-9F05-B860E1166D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12" Type="http://schemas.openxmlformats.org/officeDocument/2006/relationships/hyperlink" Target="http://razym.ru/semiyahobbi/detiv/60593-maxaneva-md-zanyatiya-po-teatralizovannoj.html" TargetMode="Externa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6984776" cy="15841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Театрализованные игры в детском саду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437112"/>
            <a:ext cx="3776464" cy="136815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u="sng" dirty="0" smtClean="0">
                <a:solidFill>
                  <a:srgbClr val="0000FF"/>
                </a:solidFill>
              </a:rPr>
              <a:t>Выполнили: </a:t>
            </a:r>
            <a:r>
              <a:rPr lang="ru-RU" dirty="0" smtClean="0">
                <a:solidFill>
                  <a:srgbClr val="0000FF"/>
                </a:solidFill>
              </a:rPr>
              <a:t>студентки группы 41Д</a:t>
            </a:r>
          </a:p>
          <a:p>
            <a:pPr algn="l"/>
            <a:r>
              <a:rPr lang="ru-RU" dirty="0" smtClean="0">
                <a:solidFill>
                  <a:srgbClr val="0000FF"/>
                </a:solidFill>
              </a:rPr>
              <a:t>Артеменко Анастасия</a:t>
            </a:r>
          </a:p>
          <a:p>
            <a:pPr algn="l"/>
            <a:r>
              <a:rPr lang="ru-RU" dirty="0" smtClean="0">
                <a:solidFill>
                  <a:srgbClr val="0000FF"/>
                </a:solidFill>
              </a:rPr>
              <a:t>Журавлева Ирина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1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68952" cy="576064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Методическое </a:t>
            </a:r>
            <a:r>
              <a:rPr lang="ru-RU" dirty="0" smtClean="0"/>
              <a:t>обеспечение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424936" cy="590465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Calibri"/>
                <a:ea typeface="Calibri"/>
                <a:cs typeface="Times New Roman"/>
                <a:hlinkClick r:id="rId2" action="ppaction://hlinksldjump"/>
              </a:rPr>
              <a:t>Театрализованные игры в детском </a:t>
            </a:r>
            <a:r>
              <a:rPr lang="ru-RU" sz="2200" dirty="0" smtClean="0">
                <a:latin typeface="Calibri"/>
                <a:ea typeface="Calibri"/>
                <a:cs typeface="Times New Roman"/>
                <a:hlinkClick r:id="rId2" action="ppaction://hlinksldjump"/>
              </a:rPr>
              <a:t>саду</a:t>
            </a:r>
            <a:endParaRPr lang="ru-RU" sz="22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Calibri"/>
                <a:ea typeface="Calibri"/>
                <a:cs typeface="Times New Roman"/>
                <a:hlinkClick r:id="rId3" action="ppaction://hlinksldjump"/>
              </a:rPr>
              <a:t>Театрализованные занятия в детском саду. Пособие для работников дошкольных учреждений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Calibri"/>
                <a:ea typeface="Calibri"/>
                <a:cs typeface="Times New Roman"/>
                <a:hlinkClick r:id="rId4" action="ppaction://hlinksldjump"/>
              </a:rPr>
              <a:t>Занятия по театрализованной деятельности в детском саду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Calibri"/>
                <a:ea typeface="Calibri"/>
                <a:cs typeface="Times New Roman"/>
                <a:hlinkClick r:id="rId5" action="ppaction://hlinksldjump"/>
              </a:rPr>
              <a:t>Организация театрализованной деятельности в детском саду: Учебно-методическое пособие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Calibri"/>
                <a:ea typeface="Calibri"/>
                <a:cs typeface="Times New Roman"/>
                <a:hlinkClick r:id="rId6" action="ppaction://hlinksldjump"/>
              </a:rPr>
              <a:t>Методика и организация театрализованной деятельности дошкольников и младших школьников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Calibri"/>
                <a:ea typeface="Calibri"/>
                <a:cs typeface="Times New Roman"/>
                <a:hlinkClick r:id="rId7" action="ppaction://hlinksldjump"/>
              </a:rPr>
              <a:t>Организация театрализованной деятельности. Младшая группа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Calibri"/>
                <a:ea typeface="Calibri"/>
                <a:cs typeface="Times New Roman"/>
                <a:hlinkClick r:id="rId8" action="ppaction://hlinksldjump"/>
              </a:rPr>
              <a:t>Организация театрализованной деятельности. Средняя группа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Calibri"/>
                <a:ea typeface="Calibri"/>
                <a:cs typeface="Times New Roman"/>
                <a:hlinkClick r:id="rId9" action="ppaction://hlinksldjump"/>
              </a:rPr>
              <a:t>Организация театрализованной деятельности. Старшая группа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Calibri"/>
                <a:ea typeface="Calibri"/>
                <a:cs typeface="Times New Roman"/>
                <a:hlinkClick r:id="rId10" action="ppaction://hlinksldjump"/>
              </a:rPr>
              <a:t>Организация театрализованной деятельности. Подготовительная группа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Calibri"/>
                <a:ea typeface="Calibri"/>
                <a:cs typeface="Times New Roman"/>
                <a:hlinkClick r:id="rId11" action="ppaction://hlinksldjump"/>
              </a:rPr>
              <a:t>Организация театральной деятельности в дошкольном образовательном учреждении</a:t>
            </a:r>
            <a:r>
              <a:rPr lang="ru-RU" sz="2200" dirty="0">
                <a:hlinkClick r:id="rId11" action="ppaction://hlinksldjump"/>
              </a:rPr>
              <a:t> </a:t>
            </a:r>
            <a:endParaRPr lang="ru-RU" sz="2200" dirty="0" smtClean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ln>
                  <a:solidFill>
                    <a:schemeClr val="tx1"/>
                  </a:solidFill>
                </a:ln>
                <a:latin typeface="Calibri"/>
                <a:ea typeface="Calibri"/>
                <a:cs typeface="Times New Roman"/>
                <a:hlinkClick r:id="rId12"/>
              </a:rPr>
              <a:t>http://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latin typeface="Calibri"/>
                <a:ea typeface="Calibri"/>
                <a:cs typeface="Times New Roman"/>
                <a:hlinkClick r:id="rId12"/>
              </a:rPr>
              <a:t>razym.ru/semiyahobbi/detiv/60593-maxaneva-md-zanyatiya-po-teatralizovannoj.html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  <a:latin typeface="Calibri"/>
                <a:ea typeface="Calibri"/>
                <a:cs typeface="Times New Roman"/>
              </a:rPr>
              <a:t> 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4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44" y="1412776"/>
            <a:ext cx="25968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20" y="224644"/>
            <a:ext cx="6213264" cy="5976664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10000"/>
              </a:lnSpc>
              <a:buNone/>
            </a:pPr>
            <a:r>
              <a:rPr lang="ru-RU" sz="2000" b="1" dirty="0"/>
              <a:t>Название: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Театрализованные игры в детском саду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2000" b="1" dirty="0"/>
              <a:t>Автор:</a:t>
            </a:r>
            <a:r>
              <a:rPr lang="ru-RU" sz="2000" dirty="0"/>
              <a:t> Петрова Т.И., Сергеева Е.Л., Петрова Е.С.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2000" b="1" dirty="0"/>
              <a:t>Издательство:</a:t>
            </a:r>
            <a:r>
              <a:rPr lang="ru-RU" sz="2000" dirty="0"/>
              <a:t> Школьная пресса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2000" b="1" dirty="0"/>
              <a:t>Год выпуска:</a:t>
            </a:r>
            <a:r>
              <a:rPr lang="ru-RU" sz="2000" dirty="0"/>
              <a:t> 2001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/>
              <a:t>Серия:</a:t>
            </a:r>
            <a:r>
              <a:rPr lang="ru-RU" sz="2000" dirty="0"/>
              <a:t> Дошкольное воспитание и </a:t>
            </a:r>
            <a:r>
              <a:rPr lang="ru-RU" sz="2000" dirty="0" smtClean="0"/>
              <a:t>обучение</a:t>
            </a:r>
            <a:endParaRPr lang="ru-RU" sz="2000" dirty="0"/>
          </a:p>
          <a:p>
            <a:pPr indent="0" algn="just">
              <a:lnSpc>
                <a:spcPct val="110000"/>
              </a:lnSpc>
              <a:buNone/>
            </a:pPr>
            <a:r>
              <a:rPr lang="ru-RU" sz="2000" dirty="0" smtClean="0"/>
              <a:t>Театр </a:t>
            </a:r>
            <a:r>
              <a:rPr lang="ru-RU" sz="2000" dirty="0"/>
              <a:t>- один из самых демократичных и доступных для детей видов искусства, он позволяет решать многие актуальные проблемы педагогики и психологии, связанные с художественным и нравственным воспитанием, развитием коммуникативных качеств личности, развитием памяти, воображения, фантазии, инициативности, </a:t>
            </a:r>
            <a:r>
              <a:rPr lang="ru-RU" sz="2000" dirty="0" err="1"/>
              <a:t>раскрепощенности</a:t>
            </a:r>
            <a:r>
              <a:rPr lang="ru-RU" sz="2000" dirty="0"/>
              <a:t> и т.д.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2000" dirty="0"/>
              <a:t>Представленные в книге разработки занятий, театрализованные игры помогут взрослым - родителям, воспитателям - учить детей жить в этом мире, строить свои отношения с людьми.</a:t>
            </a:r>
          </a:p>
          <a:p>
            <a:pPr indent="0">
              <a:buNone/>
            </a:pPr>
            <a:endParaRPr lang="ru-RU" dirty="0"/>
          </a:p>
        </p:txBody>
      </p:sp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8244408" y="6309320"/>
            <a:ext cx="504056" cy="5486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33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56648"/>
            <a:ext cx="5328592" cy="6336704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10000"/>
              </a:lnSpc>
              <a:buNone/>
            </a:pPr>
            <a:r>
              <a:rPr lang="ru-RU" sz="2200" b="1" dirty="0"/>
              <a:t>Название:</a:t>
            </a:r>
            <a:r>
              <a:rPr lang="ru-RU" sz="2200" dirty="0"/>
              <a:t>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Театрализованные занятия в детском саду. Пособие для работников дошкольных учреждений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2200" b="1" dirty="0"/>
              <a:t>Автор/составитель:</a:t>
            </a:r>
            <a:r>
              <a:rPr lang="ru-RU" sz="2200" dirty="0"/>
              <a:t> </a:t>
            </a:r>
            <a:r>
              <a:rPr lang="ru-RU" sz="2200" dirty="0" err="1"/>
              <a:t>Маханева</a:t>
            </a:r>
            <a:r>
              <a:rPr lang="ru-RU" sz="2200" dirty="0"/>
              <a:t> М.Д.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2200" b="1" dirty="0"/>
              <a:t>Издательство</a:t>
            </a:r>
            <a:r>
              <a:rPr lang="ru-RU" sz="2200" dirty="0"/>
              <a:t>: Сфера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2200" b="1" dirty="0"/>
              <a:t>Год:</a:t>
            </a:r>
            <a:r>
              <a:rPr lang="ru-RU" sz="2200" dirty="0"/>
              <a:t> 2001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b="1" dirty="0"/>
              <a:t>Серия:</a:t>
            </a:r>
            <a:r>
              <a:rPr lang="ru-RU" sz="2200" dirty="0"/>
              <a:t> Дошкольное </a:t>
            </a:r>
            <a:r>
              <a:rPr lang="ru-RU" sz="2200" dirty="0" smtClean="0"/>
              <a:t>воспитание</a:t>
            </a:r>
            <a:endParaRPr lang="ru-RU" sz="2200" dirty="0"/>
          </a:p>
          <a:p>
            <a:pPr indent="0" algn="just">
              <a:lnSpc>
                <a:spcPct val="110000"/>
              </a:lnSpc>
              <a:buNone/>
            </a:pPr>
            <a:r>
              <a:rPr lang="ru-RU" sz="2200" dirty="0"/>
              <a:t>Пособие представляет собой программу и методические рекомендации к проведению занятий по театрализованной деятельности в детском саду в целях речевого, интеллектуального, художественно-эстетического и социально-эмоционального развития ребенка. Учебно-методическое пособие содержит также тематический план работы и краткие сценарии занятий в данном направлении, освещает приемы и способы деятельности педагога, обеспечивающие эффективную реализацию программы в условиях ДОУ.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4662" y="2286209"/>
            <a:ext cx="2390476" cy="33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8415228" y="6151544"/>
            <a:ext cx="504056" cy="476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01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80628"/>
            <a:ext cx="5616624" cy="6336704"/>
          </a:xfrm>
        </p:spPr>
        <p:txBody>
          <a:bodyPr>
            <a:noAutofit/>
          </a:bodyPr>
          <a:lstStyle/>
          <a:p>
            <a:pPr indent="0" algn="just">
              <a:lnSpc>
                <a:spcPct val="120000"/>
              </a:lnSpc>
              <a:buNone/>
            </a:pPr>
            <a:r>
              <a:rPr lang="ru-RU" sz="2000" b="1" dirty="0"/>
              <a:t>Название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Занятия по театрализованной деятельности в детском саду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ru-RU" sz="2000" b="1" dirty="0"/>
              <a:t>Автор:</a:t>
            </a:r>
            <a:r>
              <a:rPr lang="ru-RU" sz="2000" dirty="0"/>
              <a:t> </a:t>
            </a:r>
            <a:r>
              <a:rPr lang="ru-RU" sz="2000" dirty="0" err="1"/>
              <a:t>Маханева</a:t>
            </a:r>
            <a:r>
              <a:rPr lang="ru-RU" sz="2000" dirty="0"/>
              <a:t> М.Д.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ru-RU" sz="2000" b="1" dirty="0"/>
              <a:t>Издательство:</a:t>
            </a:r>
            <a:r>
              <a:rPr lang="ru-RU" sz="2000" dirty="0"/>
              <a:t> ТЦ Сфера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ru-RU" sz="2000" b="1" dirty="0"/>
              <a:t>Год:</a:t>
            </a:r>
            <a:r>
              <a:rPr lang="ru-RU" sz="2000" dirty="0"/>
              <a:t> 2009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/>
              <a:t>Серия </a:t>
            </a:r>
            <a:r>
              <a:rPr lang="ru-RU" sz="2000" b="1" dirty="0"/>
              <a:t>или Выпуск:</a:t>
            </a:r>
            <a:r>
              <a:rPr lang="ru-RU" sz="2000" dirty="0"/>
              <a:t> Вместе с </a:t>
            </a:r>
            <a:r>
              <a:rPr lang="ru-RU" sz="2000" dirty="0" smtClean="0"/>
              <a:t>детьми</a:t>
            </a:r>
            <a:endParaRPr lang="ru-RU" sz="2000" dirty="0"/>
          </a:p>
          <a:p>
            <a:pPr indent="0" algn="just">
              <a:lnSpc>
                <a:spcPct val="120000"/>
              </a:lnSpc>
              <a:buNone/>
            </a:pPr>
            <a:r>
              <a:rPr lang="ru-RU" sz="2000" dirty="0" smtClean="0"/>
              <a:t>Пособие </a:t>
            </a:r>
            <a:r>
              <a:rPr lang="ru-RU" sz="2000" dirty="0"/>
              <a:t>представляет собой программу и методические рекомендации к проведению занятий по театрализованной деятельности в детском саду в целях речевого, </a:t>
            </a:r>
            <a:r>
              <a:rPr lang="ru-RU" sz="2000" dirty="0" smtClean="0"/>
              <a:t>интеллектуального, художественно-эстетического </a:t>
            </a:r>
            <a:r>
              <a:rPr lang="ru-RU" sz="2000" dirty="0"/>
              <a:t>и социально-эмоционального развития ребенка.  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ru-RU" sz="2000" dirty="0"/>
              <a:t>Учебно-методическое пособие содержит также тематический план работы и краткие сценарии занятий в данном </a:t>
            </a:r>
            <a:r>
              <a:rPr lang="ru-RU" sz="2000" dirty="0" smtClean="0"/>
              <a:t>направлении</a:t>
            </a:r>
            <a:r>
              <a:rPr lang="ru-RU" sz="2000" dirty="0"/>
              <a:t>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6090" y="2010019"/>
            <a:ext cx="2447619" cy="39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8388424" y="6093296"/>
            <a:ext cx="576064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14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476672"/>
            <a:ext cx="6408712" cy="6656744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000" b="1" dirty="0"/>
              <a:t>Название:</a:t>
            </a:r>
            <a:r>
              <a:rPr lang="ru-RU" sz="2000" dirty="0"/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Организация театрализованной деятельности в детском саду: Учебно-методическое пособие</a:t>
            </a:r>
          </a:p>
          <a:p>
            <a:pPr indent="0" algn="just">
              <a:buNone/>
            </a:pPr>
            <a:r>
              <a:rPr lang="ru-RU" sz="2000" b="1" dirty="0"/>
              <a:t>Автор/составитель:</a:t>
            </a:r>
            <a:r>
              <a:rPr lang="ru-RU" sz="2000" dirty="0"/>
              <a:t> Мигунова Е.В.</a:t>
            </a:r>
          </a:p>
          <a:p>
            <a:pPr indent="0" algn="just">
              <a:buNone/>
            </a:pPr>
            <a:r>
              <a:rPr lang="ru-RU" sz="2000" b="1" dirty="0"/>
              <a:t>Издательство:</a:t>
            </a:r>
            <a:r>
              <a:rPr lang="ru-RU" sz="2000" dirty="0"/>
              <a:t> Великий Новгород: </a:t>
            </a:r>
            <a:r>
              <a:rPr lang="ru-RU" sz="2000" dirty="0" err="1"/>
              <a:t>НовГУ</a:t>
            </a:r>
            <a:r>
              <a:rPr lang="ru-RU" sz="2000" dirty="0"/>
              <a:t> им. Ярослава Мудрого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2000" b="1" dirty="0"/>
              <a:t>Год выпуска:</a:t>
            </a:r>
            <a:r>
              <a:rPr lang="ru-RU" sz="2000" dirty="0"/>
              <a:t> 2006  </a:t>
            </a:r>
            <a:endParaRPr lang="ru-RU" sz="2000" dirty="0" smtClean="0"/>
          </a:p>
          <a:p>
            <a:pPr indent="0" algn="just">
              <a:spcBef>
                <a:spcPts val="0"/>
              </a:spcBef>
              <a:buNone/>
            </a:pPr>
            <a:r>
              <a:rPr lang="ru-RU" sz="2000" dirty="0" smtClean="0"/>
              <a:t>Учебно-методическое </a:t>
            </a:r>
            <a:r>
              <a:rPr lang="ru-RU" sz="2000" dirty="0"/>
              <a:t>пособие раскрывает основное содержание тем курса "Организация театрализованной деятельности в детском саду", включает вопросы на закрепление материала, задания для самостоятельной работы, рекомендации к постановке творческих работ студентов </a:t>
            </a:r>
            <a:r>
              <a:rPr lang="ru-RU" sz="2000" dirty="0" smtClean="0"/>
              <a:t>специальности "Дошкольная педагогика» .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224" y="1484784"/>
            <a:ext cx="2390476" cy="32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8244408" y="6165304"/>
            <a:ext cx="576064" cy="6926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7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-9120" y="332656"/>
            <a:ext cx="6732240" cy="6768752"/>
          </a:xfrm>
        </p:spPr>
        <p:txBody>
          <a:bodyPr>
            <a:normAutofit fontScale="25000" lnSpcReduction="20000"/>
          </a:bodyPr>
          <a:lstStyle/>
          <a:p>
            <a:pPr indent="0" algn="just">
              <a:buNone/>
            </a:pPr>
            <a:r>
              <a:rPr lang="ru-RU" sz="8000" b="1" dirty="0"/>
              <a:t>Название:</a:t>
            </a:r>
            <a:r>
              <a:rPr lang="ru-RU" sz="8000" dirty="0"/>
              <a:t> </a:t>
            </a:r>
            <a:r>
              <a:rPr lang="ru-RU" sz="8000" b="1" dirty="0">
                <a:solidFill>
                  <a:schemeClr val="accent2">
                    <a:lumMod val="75000"/>
                  </a:schemeClr>
                </a:solidFill>
              </a:rPr>
              <a:t>Методика и организация театрализованной деятельности дошкольников и младших школьников</a:t>
            </a:r>
          </a:p>
          <a:p>
            <a:pPr indent="0" algn="just">
              <a:buNone/>
            </a:pPr>
            <a:r>
              <a:rPr lang="ru-RU" sz="8000" b="1" dirty="0"/>
              <a:t>Автор:</a:t>
            </a:r>
            <a:r>
              <a:rPr lang="ru-RU" sz="8000" dirty="0"/>
              <a:t> Э. Г. Чурилова</a:t>
            </a:r>
          </a:p>
          <a:p>
            <a:pPr indent="0" algn="just">
              <a:buNone/>
            </a:pPr>
            <a:r>
              <a:rPr lang="ru-RU" sz="8000" b="1" dirty="0"/>
              <a:t>Издательство:</a:t>
            </a:r>
            <a:r>
              <a:rPr lang="ru-RU" sz="8000" dirty="0"/>
              <a:t> </a:t>
            </a:r>
            <a:r>
              <a:rPr lang="ru-RU" sz="8000" dirty="0" err="1"/>
              <a:t>Владос</a:t>
            </a:r>
            <a:endParaRPr lang="ru-RU" sz="8000" dirty="0"/>
          </a:p>
          <a:p>
            <a:pPr indent="0" algn="just">
              <a:buNone/>
            </a:pPr>
            <a:r>
              <a:rPr lang="ru-RU" sz="8000" b="1" dirty="0"/>
              <a:t>Год выпуска</a:t>
            </a:r>
            <a:r>
              <a:rPr lang="ru-RU" sz="8000" dirty="0"/>
              <a:t>: 2003 г</a:t>
            </a:r>
          </a:p>
          <a:p>
            <a:pPr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8000" b="1" dirty="0"/>
              <a:t>Серия:</a:t>
            </a:r>
            <a:r>
              <a:rPr lang="ru-RU" sz="8000" dirty="0"/>
              <a:t> Театр и </a:t>
            </a:r>
            <a:r>
              <a:rPr lang="ru-RU" sz="8000" dirty="0" smtClean="0"/>
              <a:t>дети</a:t>
            </a:r>
            <a:r>
              <a:rPr lang="ru-RU" sz="8000" dirty="0"/>
              <a:t> </a:t>
            </a:r>
          </a:p>
          <a:p>
            <a:pPr indent="0" algn="just">
              <a:buNone/>
            </a:pPr>
            <a:r>
              <a:rPr lang="ru-RU" sz="8000" dirty="0"/>
              <a:t>Занятия театрализованной деятельностью не только вводят детей в мир прекрасного, но и пробуждают способности к состраданию и сопереживанию, активизируют мышление и познавательный интерес, а главное — раскрепощают его творческие возможности и помогают психологической адаптации ребенка в коллективе. Кроме игр и упражнений в пособии содержатся методические рекомендации по всем видам деятельности, авторские сценарии для детского театра.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908720"/>
            <a:ext cx="204226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8316416" y="6309320"/>
            <a:ext cx="504056" cy="5486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2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764704"/>
            <a:ext cx="5184576" cy="5328592"/>
          </a:xfrm>
        </p:spPr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ru-RU" sz="2000" b="1" dirty="0"/>
              <a:t>Название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Организация театрализованной деятельности. Младшая группа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2000" b="1" dirty="0"/>
              <a:t>Автор/составитель:</a:t>
            </a:r>
            <a:r>
              <a:rPr lang="ru-RU" sz="2000" dirty="0"/>
              <a:t> </a:t>
            </a:r>
            <a:r>
              <a:rPr lang="ru-RU" sz="2000" dirty="0" err="1"/>
              <a:t>Улашенко</a:t>
            </a:r>
            <a:r>
              <a:rPr lang="ru-RU" sz="2000" dirty="0"/>
              <a:t> Н.Б.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2000" b="1" dirty="0"/>
              <a:t>Издательство:</a:t>
            </a:r>
            <a:r>
              <a:rPr lang="ru-RU" sz="2000" dirty="0"/>
              <a:t> Корифей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2000" b="1" dirty="0" smtClean="0"/>
              <a:t>Год</a:t>
            </a:r>
            <a:r>
              <a:rPr lang="ru-RU" sz="2000" b="1" dirty="0"/>
              <a:t>:</a:t>
            </a:r>
            <a:r>
              <a:rPr lang="ru-RU" sz="2000" dirty="0"/>
              <a:t> 2008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/>
              <a:t>Серия:</a:t>
            </a:r>
            <a:r>
              <a:rPr lang="ru-RU" sz="2000" dirty="0"/>
              <a:t> Детский сад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2000" dirty="0" smtClean="0"/>
              <a:t>Данное </a:t>
            </a:r>
            <a:r>
              <a:rPr lang="ru-RU" sz="2000" dirty="0"/>
              <a:t>пособие содержит практический материал по организации театрализованной деятельности в младшей группе детского сада. Пособие адресовано воспитателям ДОУ, музыкальным работникам, педагогам дополнительного образования, родителям.</a:t>
            </a:r>
          </a:p>
          <a:p>
            <a:endParaRPr lang="ru-RU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1124744"/>
            <a:ext cx="2390476" cy="33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8316416" y="6237312"/>
            <a:ext cx="432048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4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5688632" cy="5976664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0000"/>
              </a:lnSpc>
              <a:buNone/>
            </a:pPr>
            <a:r>
              <a:rPr lang="ru-RU" sz="2000" b="1" dirty="0"/>
              <a:t>Название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Организация театрализованной деятельности. Средняя группа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2000" b="1" dirty="0"/>
              <a:t>Автор/составитель</a:t>
            </a:r>
            <a:r>
              <a:rPr lang="ru-RU" sz="2000" dirty="0"/>
              <a:t>: </a:t>
            </a:r>
            <a:r>
              <a:rPr lang="ru-RU" sz="2000" dirty="0" err="1"/>
              <a:t>Улашенко</a:t>
            </a:r>
            <a:r>
              <a:rPr lang="ru-RU" sz="2000" dirty="0"/>
              <a:t> Н.Б.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2000" b="1" dirty="0"/>
              <a:t>Издательство:</a:t>
            </a:r>
            <a:r>
              <a:rPr lang="ru-RU" sz="2000" dirty="0"/>
              <a:t> Корифей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2000" b="1" dirty="0" smtClean="0"/>
              <a:t>Год</a:t>
            </a:r>
            <a:r>
              <a:rPr lang="ru-RU" sz="2000" b="1" dirty="0"/>
              <a:t>:</a:t>
            </a:r>
            <a:r>
              <a:rPr lang="ru-RU" sz="2000" dirty="0"/>
              <a:t> 2009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/>
              <a:t>Серия:</a:t>
            </a:r>
            <a:r>
              <a:rPr lang="ru-RU" sz="2000" dirty="0"/>
              <a:t> Детский сад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2000" dirty="0" smtClean="0"/>
              <a:t>Данное </a:t>
            </a:r>
            <a:r>
              <a:rPr lang="ru-RU" sz="2000" dirty="0"/>
              <a:t>пособие содержит практический материал по организации театрализованной деятельности в средней группе детского сада. Представленные автором разработки праздничных мероприятий помогают раскрыть певческие, танцевальные, артистические способности дошкольников. Пособие адресовано воспитателям ДОУ, музыкальным работникам, педагогам дополнительного образования, родителям.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4662" y="2290971"/>
            <a:ext cx="2390476" cy="33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8316416" y="6381328"/>
            <a:ext cx="504056" cy="476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29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5544616" cy="5472608"/>
          </a:xfrm>
        </p:spPr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ru-RU" sz="2000" b="1" dirty="0"/>
              <a:t>Название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Организация театрализованной деятельности. Старшая группа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2000" b="1" dirty="0"/>
              <a:t>Автор/составитель</a:t>
            </a:r>
            <a:r>
              <a:rPr lang="ru-RU" sz="2000" dirty="0"/>
              <a:t>: </a:t>
            </a:r>
            <a:r>
              <a:rPr lang="ru-RU" sz="2000" dirty="0" err="1"/>
              <a:t>Улашенко</a:t>
            </a:r>
            <a:r>
              <a:rPr lang="ru-RU" sz="2000" dirty="0"/>
              <a:t> Н.Б.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2000" b="1" dirty="0"/>
              <a:t>Издательство:</a:t>
            </a:r>
            <a:r>
              <a:rPr lang="ru-RU" sz="2000" dirty="0"/>
              <a:t> Корифей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2000" b="1" dirty="0" smtClean="0"/>
              <a:t>Год</a:t>
            </a:r>
            <a:r>
              <a:rPr lang="ru-RU" sz="2000" b="1" dirty="0"/>
              <a:t>:</a:t>
            </a:r>
            <a:r>
              <a:rPr lang="ru-RU" sz="2000" dirty="0"/>
              <a:t> 2009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/>
              <a:t>Серия:</a:t>
            </a:r>
            <a:r>
              <a:rPr lang="ru-RU" sz="2000" dirty="0"/>
              <a:t> Детский </a:t>
            </a:r>
            <a:r>
              <a:rPr lang="ru-RU" sz="2000" dirty="0" smtClean="0"/>
              <a:t>сад</a:t>
            </a:r>
            <a:endParaRPr lang="ru-RU" sz="2000" dirty="0"/>
          </a:p>
          <a:p>
            <a:pPr indent="0" algn="just">
              <a:lnSpc>
                <a:spcPct val="100000"/>
              </a:lnSpc>
              <a:buNone/>
            </a:pPr>
            <a:r>
              <a:rPr lang="ru-RU" sz="2000" dirty="0"/>
              <a:t>Данное пособие содержит практические разработки по организации театрализованной деятельности в старшей группе детского сада. Пособие адресовано воспитателям ДОУ, педагогам дополнительного образования, музыкальным работникам, родителям.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7968" y="1700808"/>
            <a:ext cx="2390476" cy="33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8316416" y="6237312"/>
            <a:ext cx="50405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46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5832648" cy="6120680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10000"/>
              </a:lnSpc>
              <a:buNone/>
            </a:pPr>
            <a:r>
              <a:rPr lang="ru-RU" sz="2000" b="1" dirty="0"/>
              <a:t>Название:</a:t>
            </a:r>
            <a:r>
              <a:rPr lang="ru-RU" sz="2000" dirty="0"/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Организация театрализованной деятельности. Подготовительная группа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2000" b="1" dirty="0"/>
              <a:t>Автор/составитель</a:t>
            </a:r>
            <a:r>
              <a:rPr lang="ru-RU" sz="2000" dirty="0"/>
              <a:t>: </a:t>
            </a:r>
            <a:r>
              <a:rPr lang="ru-RU" sz="2000" dirty="0" err="1"/>
              <a:t>Улашенко</a:t>
            </a:r>
            <a:r>
              <a:rPr lang="ru-RU" sz="2000" dirty="0"/>
              <a:t> Н.Б.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2000" b="1" dirty="0"/>
              <a:t>Издательство:</a:t>
            </a:r>
            <a:r>
              <a:rPr lang="ru-RU" sz="2000" dirty="0"/>
              <a:t> Корифей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2000" b="1" dirty="0" smtClean="0"/>
              <a:t>Год</a:t>
            </a:r>
            <a:r>
              <a:rPr lang="ru-RU" sz="2000" b="1" dirty="0"/>
              <a:t>:</a:t>
            </a:r>
            <a:r>
              <a:rPr lang="ru-RU" sz="2000" dirty="0"/>
              <a:t> 2009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/>
              <a:t>Серия:</a:t>
            </a:r>
            <a:r>
              <a:rPr lang="ru-RU" sz="2000" dirty="0"/>
              <a:t> Детский сад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2000" dirty="0" smtClean="0"/>
              <a:t>Данное </a:t>
            </a:r>
            <a:r>
              <a:rPr lang="ru-RU" sz="2000" dirty="0"/>
              <a:t>пособие содержит практический материал по организации театрализованной деятельности в подготовительной группе детского сада. Различные игровые приемы, драматизация активизируют творческую самостоятельность детей, развивают образные представления, побуждают малышей к высказыванию своих чувств, впечатлений. Пособие адресовано воспитателям ДОУ, музыкальным работникам, педагогам дополнител</a:t>
            </a:r>
            <a:r>
              <a:rPr lang="ru-RU" dirty="0"/>
              <a:t>ьного образования, родителям.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980" y="1628800"/>
            <a:ext cx="2390476" cy="33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8460432" y="6309320"/>
            <a:ext cx="432048" cy="5486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28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400800" cy="685800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4968552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r>
              <a:rPr lang="ru-RU" sz="2400" dirty="0">
                <a:solidFill>
                  <a:srgbClr val="00FF00"/>
                </a:solidFill>
                <a:hlinkClick r:id="rId2" action="ppaction://hlinksldjump"/>
              </a:rPr>
              <a:t>Понятие «театрализованная игра»</a:t>
            </a:r>
            <a:endParaRPr lang="ru-RU" sz="2400" dirty="0">
              <a:solidFill>
                <a:srgbClr val="00FF00"/>
              </a:solidFill>
            </a:endParaRPr>
          </a:p>
          <a:p>
            <a:r>
              <a:rPr lang="ru-RU" sz="2400" dirty="0">
                <a:solidFill>
                  <a:srgbClr val="00FF00"/>
                </a:solidFill>
                <a:hlinkClick r:id="rId3" action="ppaction://hlinksldjump"/>
              </a:rPr>
              <a:t>Значение театрализованной игры для развития детей</a:t>
            </a:r>
            <a:endParaRPr lang="ru-RU" sz="2400" dirty="0">
              <a:solidFill>
                <a:srgbClr val="00FF00"/>
              </a:solidFill>
            </a:endParaRPr>
          </a:p>
          <a:p>
            <a:r>
              <a:rPr lang="ru-RU" sz="2400" dirty="0">
                <a:solidFill>
                  <a:srgbClr val="00FF00"/>
                </a:solidFill>
                <a:hlinkClick r:id="rId4" action="ppaction://hlinksldjump"/>
              </a:rPr>
              <a:t>Особенности театрализованной игры</a:t>
            </a:r>
            <a:endParaRPr lang="ru-RU" sz="2400" dirty="0">
              <a:solidFill>
                <a:srgbClr val="00FF00"/>
              </a:solidFill>
            </a:endParaRPr>
          </a:p>
          <a:p>
            <a:r>
              <a:rPr lang="ru-RU" sz="2400" dirty="0">
                <a:solidFill>
                  <a:srgbClr val="00FF00"/>
                </a:solidFill>
                <a:hlinkClick r:id="rId5" action="ppaction://hlinksldjump"/>
              </a:rPr>
              <a:t>Виды театрализованных игр </a:t>
            </a:r>
            <a:endParaRPr lang="ru-RU" sz="2400" dirty="0">
              <a:solidFill>
                <a:srgbClr val="00FF00"/>
              </a:solidFill>
            </a:endParaRPr>
          </a:p>
          <a:p>
            <a:r>
              <a:rPr lang="ru-RU" sz="2400" dirty="0">
                <a:solidFill>
                  <a:srgbClr val="00FF00"/>
                </a:solidFill>
                <a:hlinkClick r:id="rId6" action="ppaction://hlinksldjump"/>
              </a:rPr>
              <a:t>Театрализованные игры</a:t>
            </a:r>
            <a:endParaRPr lang="ru-RU" sz="2400" dirty="0">
              <a:solidFill>
                <a:srgbClr val="00FF00"/>
              </a:solidFill>
            </a:endParaRPr>
          </a:p>
          <a:p>
            <a:r>
              <a:rPr lang="ru-RU" sz="2400" dirty="0">
                <a:solidFill>
                  <a:srgbClr val="00FF00"/>
                </a:solidFill>
                <a:hlinkClick r:id="rId7" action="ppaction://hlinksldjump"/>
              </a:rPr>
              <a:t>Условия для развития театрализованных игр</a:t>
            </a:r>
            <a:endParaRPr lang="ru-RU" sz="2400" dirty="0">
              <a:solidFill>
                <a:srgbClr val="00FF0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  <a:hlinkClick r:id="rId8" action="ppaction://hlinksldjump"/>
              </a:rPr>
              <a:t>Методическое обеспечение</a:t>
            </a:r>
            <a:endParaRPr lang="ru-RU" sz="2400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15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56108"/>
            <a:ext cx="5112568" cy="6336704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/>
              <a:t>Название:</a:t>
            </a:r>
            <a:r>
              <a:rPr lang="ru-RU" sz="2000" dirty="0"/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Организация театральной деятельности в дошкольном образовательном учреждении 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/>
              <a:t>Автор:</a:t>
            </a:r>
            <a:r>
              <a:rPr lang="ru-RU" sz="2000" dirty="0"/>
              <a:t> </a:t>
            </a:r>
            <a:r>
              <a:rPr lang="ru-RU" sz="2000" dirty="0" err="1"/>
              <a:t>Щеткин</a:t>
            </a:r>
            <a:r>
              <a:rPr lang="ru-RU" sz="2000" dirty="0"/>
              <a:t> А.В.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/>
              <a:t>Издательство:</a:t>
            </a:r>
            <a:r>
              <a:rPr lang="ru-RU" sz="2000" dirty="0"/>
              <a:t> Абакан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/>
              <a:t>Год издания:</a:t>
            </a:r>
            <a:r>
              <a:rPr lang="ru-RU" sz="2000" dirty="0"/>
              <a:t> 2004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2000" dirty="0" smtClean="0"/>
              <a:t>Пособие </a:t>
            </a:r>
            <a:r>
              <a:rPr lang="ru-RU" sz="2000" dirty="0"/>
              <a:t>представляет собой оригинальную методику проведения театральных занятий с детьми дошкольного возраста и учащимися начальных классов. Книга содержит программу «Театр – искусство общения», а также: тексты пьес, игры, скороговорки, творческие задания, считалки, словарь театральных терминов. Пособие носит практический характер. Адресовано воспитателям ДОУ, организаторам театральной деятельности. Может быть использовано студентами.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5702871" y="1556792"/>
            <a:ext cx="2851265" cy="403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8316416" y="6237312"/>
            <a:ext cx="43204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87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20080"/>
          </a:xfrm>
        </p:spPr>
        <p:txBody>
          <a:bodyPr>
            <a:normAutofit/>
          </a:bodyPr>
          <a:lstStyle/>
          <a:p>
            <a:r>
              <a:rPr lang="ru-RU" dirty="0"/>
              <a:t>Настольный театр игрушек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4032448" cy="5328592"/>
          </a:xfrm>
        </p:spPr>
        <p:txBody>
          <a:bodyPr/>
          <a:lstStyle/>
          <a:p>
            <a:pPr indent="0">
              <a:buNone/>
            </a:pPr>
            <a:r>
              <a:rPr lang="ru-RU" sz="2000" dirty="0"/>
              <a:t>В этом театре используются самые разнообразные игрушки — фабричные и самоделки, из природного и любого другого материала. Здесь фантазия не ограничивается, главное, чтобы игрушки и поделки устойчиво стояли на столе и не создавали помех при передвижении.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42582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316416" y="6237312"/>
            <a:ext cx="50405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3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20080"/>
          </a:xfrm>
        </p:spPr>
        <p:txBody>
          <a:bodyPr>
            <a:normAutofit/>
          </a:bodyPr>
          <a:lstStyle/>
          <a:p>
            <a:r>
              <a:rPr lang="ru-RU" dirty="0"/>
              <a:t>Настольный театр картинок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4536504" cy="532859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dirty="0"/>
              <a:t>Все картинки — персонажи и декорации — не забудьте сделать двухсторонними, так как неизбежны повороты, а чтобы фигурки не падали, нужны опоры, которые могут быть самыми разнообразными, но обязательно достаточно устойчивыми. Это обеспечивается правильным соотношением веса или площади опоры с высотой картинки. Чем выше картинка, тем больше или весомее нужна площадь опоры.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448"/>
          <a:stretch/>
        </p:blipFill>
        <p:spPr bwMode="auto">
          <a:xfrm>
            <a:off x="5148064" y="1340768"/>
            <a:ext cx="2857500" cy="360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172400" y="6309320"/>
            <a:ext cx="576064" cy="5486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73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20080"/>
          </a:xfrm>
        </p:spPr>
        <p:txBody>
          <a:bodyPr>
            <a:normAutofit/>
          </a:bodyPr>
          <a:lstStyle/>
          <a:p>
            <a:r>
              <a:rPr lang="ru-RU" dirty="0"/>
              <a:t>Пальчиковый театр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4176464" cy="5328592"/>
          </a:xfrm>
        </p:spPr>
        <p:txBody>
          <a:bodyPr/>
          <a:lstStyle/>
          <a:p>
            <a:pPr indent="0">
              <a:buNone/>
            </a:pPr>
            <a:r>
              <a:rPr lang="ru-RU" sz="2000" dirty="0"/>
              <a:t>Пальчиковый театр </a:t>
            </a:r>
            <a:r>
              <a:rPr lang="ru-RU" sz="2000" dirty="0">
                <a:solidFill>
                  <a:prstClr val="black"/>
                </a:solidFill>
              </a:rPr>
              <a:t>доступен и легко применяется в детском саду и дома</a:t>
            </a:r>
            <a:r>
              <a:rPr lang="ru-RU" sz="2000" dirty="0"/>
              <a:t>. Фигурки персонажей одеваются на пальчики. Этот театр помогает развивать речь, мелкую моторику рук, учить общению между взрослыми и сверстниками. 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4" name="Picture 2" descr="\\serv\doc-users\users\d8aaa\Рабочий стол\Новая папка (2)\b870a70274f18a1104c16ac04ee2fb66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950478" cy="3655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244408" y="6165304"/>
            <a:ext cx="504056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61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20080"/>
          </a:xfrm>
        </p:spPr>
        <p:txBody>
          <a:bodyPr>
            <a:normAutofit/>
          </a:bodyPr>
          <a:lstStyle/>
          <a:p>
            <a:r>
              <a:rPr lang="ru-RU" dirty="0"/>
              <a:t>Театр Бибабо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4104456" cy="5328592"/>
          </a:xfrm>
        </p:spPr>
        <p:txBody>
          <a:bodyPr/>
          <a:lstStyle/>
          <a:p>
            <a:pPr indent="0">
              <a:buNone/>
            </a:pPr>
            <a:r>
              <a:rPr lang="ru-RU" sz="2000" dirty="0"/>
              <a:t>Это перчаточные куклы, которые сделаны из твердой головы и приклеенного к ней костюма. Они обычно действуют на ширме, за которой стоит водящий. Таких кукол можно изготовить самостоятельно, используя старые игрушки.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4" name="Picture 2" descr="\\serv\doc-users\users\d8aaa\Рабочий стол\Новая папка (2)\8771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84600"/>
            <a:ext cx="3024336" cy="3097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316416" y="6165304"/>
            <a:ext cx="504056" cy="6926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15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20080"/>
          </a:xfrm>
        </p:spPr>
        <p:txBody>
          <a:bodyPr>
            <a:normAutofit/>
          </a:bodyPr>
          <a:lstStyle/>
          <a:p>
            <a:r>
              <a:rPr lang="ru-RU" dirty="0"/>
              <a:t>Теневой театр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4608512" cy="583264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dirty="0"/>
              <a:t>Теневой театр вернее было бы сказать, театр теней – очень удивительный и зрелищный вид театрального искусства. Силуэтные картинки или предметы могут быть сделаны из обыкновенной бумаги, кальки или картона. Широко известны теневые представления, в которых с помощью ладоней изображаются различные животные и люди. Этот прием можно смело использовать в театре теней.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4" name="Picture 2" descr="\\serv\doc-users\users\d8aaa\Рабочий стол\Новая папка (2)\65324646_teni_a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82"/>
          <a:stretch/>
        </p:blipFill>
        <p:spPr bwMode="auto">
          <a:xfrm>
            <a:off x="5796136" y="1052736"/>
            <a:ext cx="3154945" cy="2872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serv\doc-users\users\d8aaa\Рабочий стол\Новая папка (2)\sdc111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80" t="24210" r="18633"/>
          <a:stretch/>
        </p:blipFill>
        <p:spPr bwMode="auto">
          <a:xfrm>
            <a:off x="4932040" y="3789040"/>
            <a:ext cx="3304515" cy="2707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8460432" y="6309320"/>
            <a:ext cx="490649" cy="5486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14857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200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424936" cy="5328592"/>
          </a:xfrm>
        </p:spPr>
        <p:txBody>
          <a:bodyPr/>
          <a:lstStyle/>
          <a:p>
            <a:pPr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12776"/>
            <a:ext cx="6624736" cy="4032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1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6864" cy="1224136"/>
          </a:xfrm>
        </p:spPr>
        <p:txBody>
          <a:bodyPr>
            <a:noAutofit/>
          </a:bodyPr>
          <a:lstStyle/>
          <a:p>
            <a:r>
              <a:rPr lang="ru-RU" sz="3200" dirty="0"/>
              <a:t>Понятие «</a:t>
            </a:r>
            <a:r>
              <a:rPr lang="ru-RU" sz="3200" dirty="0" smtClean="0"/>
              <a:t>театрализованная игра»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5472608" cy="3497561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Театрализованная игра </a:t>
            </a:r>
            <a:r>
              <a:rPr lang="ru-RU" sz="2000" dirty="0" smtClean="0"/>
              <a:t>– это творческая игра. Она представляет собой разыгрывание в лицах литературных произведений ( сказок, рассказов, специально написанных инсценировок). </a:t>
            </a:r>
          </a:p>
          <a:p>
            <a:pPr indent="0" algn="just">
              <a:buNone/>
            </a:pPr>
            <a:r>
              <a:rPr lang="ru-RU" sz="2000" dirty="0" smtClean="0"/>
              <a:t>Герои литературных произведений становятся действующими лицами, а их приключения, события жизни, изменённые детской фантазией – сюжетом игры.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3089920" cy="225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244408" y="6188740"/>
            <a:ext cx="648072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97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6944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>Значение театрализованной игры для развития </a:t>
            </a:r>
            <a:r>
              <a:rPr lang="ru-RU" dirty="0" smtClean="0"/>
              <a:t>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2565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Развивает художественный вкус, творческие способности, и выразительность речи;</a:t>
            </a:r>
          </a:p>
          <a:p>
            <a:r>
              <a:rPr lang="ru-RU" sz="2000" dirty="0" smtClean="0"/>
              <a:t>Формирует чувство коллективизма;</a:t>
            </a:r>
          </a:p>
          <a:p>
            <a:r>
              <a:rPr lang="ru-RU" sz="2000" dirty="0" smtClean="0"/>
              <a:t>Развивает память, мышление, воображение;</a:t>
            </a:r>
          </a:p>
          <a:p>
            <a:r>
              <a:rPr lang="ru-RU" sz="2000" dirty="0" smtClean="0"/>
              <a:t>Развивает сценическое, певческое, танцевальное творчество;</a:t>
            </a:r>
          </a:p>
          <a:p>
            <a:r>
              <a:rPr lang="ru-RU" sz="2000" dirty="0" smtClean="0"/>
              <a:t>Расширяет запас  слов, речь;</a:t>
            </a:r>
          </a:p>
          <a:p>
            <a:r>
              <a:rPr lang="ru-RU" sz="2000" dirty="0" smtClean="0"/>
              <a:t>Развивает эмоциональную сферу в передаче хитрости, доброжелательности, щедрости героев;</a:t>
            </a:r>
          </a:p>
          <a:p>
            <a:r>
              <a:rPr lang="ru-RU" sz="2000" dirty="0" smtClean="0"/>
              <a:t>Приобщает дошкольников к театрализованному, драматическому искусству.</a:t>
            </a:r>
          </a:p>
          <a:p>
            <a:endParaRPr lang="ru-RU" sz="20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8460432" y="6237312"/>
            <a:ext cx="504056" cy="476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97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92888" cy="108012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театрализованной </a:t>
            </a:r>
            <a:r>
              <a:rPr lang="ru-RU" dirty="0" smtClean="0"/>
              <a:t>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568952" cy="46805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Действия детей с кукольными персонажами;</a:t>
            </a:r>
          </a:p>
          <a:p>
            <a:r>
              <a:rPr lang="ru-RU" sz="2000" dirty="0" smtClean="0"/>
              <a:t>Непосредственные действия детей по ролям;</a:t>
            </a:r>
          </a:p>
          <a:p>
            <a:r>
              <a:rPr lang="ru-RU" sz="2000" dirty="0" smtClean="0"/>
              <a:t>Литературная деятельность через диалоги и монологи;</a:t>
            </a:r>
          </a:p>
          <a:p>
            <a:r>
              <a:rPr lang="ru-RU" sz="2000" dirty="0" smtClean="0"/>
              <a:t>Изобразительная деятельность носит характер пространственно-изобразительной, или оформительской деятельности;</a:t>
            </a:r>
          </a:p>
          <a:p>
            <a:r>
              <a:rPr lang="ru-RU" sz="2000" dirty="0" smtClean="0"/>
              <a:t>Исполняют знакомые песни от лица персонажей, их </a:t>
            </a:r>
            <a:r>
              <a:rPr lang="ru-RU" sz="2000" dirty="0" err="1" smtClean="0"/>
              <a:t>инсценирование</a:t>
            </a:r>
            <a:r>
              <a:rPr lang="ru-RU" sz="2000" dirty="0" smtClean="0"/>
              <a:t>, приплясывание и т.д.</a:t>
            </a:r>
            <a:endParaRPr lang="ru-RU" sz="20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8460432" y="6251004"/>
            <a:ext cx="538288" cy="4903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97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20080"/>
          </a:xfrm>
        </p:spPr>
        <p:txBody>
          <a:bodyPr>
            <a:normAutofit/>
          </a:bodyPr>
          <a:lstStyle/>
          <a:p>
            <a:r>
              <a:rPr lang="ru-RU" dirty="0"/>
              <a:t>Виды театрализованных </a:t>
            </a:r>
            <a:r>
              <a:rPr lang="ru-RU" dirty="0" smtClean="0"/>
              <a:t>игр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24120"/>
            <a:ext cx="8424936" cy="5328592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Игры – драматизации, </a:t>
            </a:r>
            <a:r>
              <a:rPr lang="ru-RU" sz="2000" dirty="0" smtClean="0"/>
              <a:t>где каждый ребенок выполняет свою роль. Детям эмоционально прочитывают произведение (2-4 раза); для обыгрывания более сложных произведения подбирается иллюстрации, слайды, грамзаписи.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Игры с настольным театром. </a:t>
            </a:r>
            <a:r>
              <a:rPr lang="ru-RU" sz="2000" dirty="0" smtClean="0"/>
              <a:t>Действия с предметам, дети озвучивают роли, повторяют или сочиняют сюжет.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Игры детей с различным видами театров </a:t>
            </a:r>
            <a:r>
              <a:rPr lang="ru-RU" sz="2000" dirty="0" smtClean="0"/>
              <a:t>– фланелеграф, пальчиковый, «петрушек», бибабо, марионетки. Необходимо научить детей действовать фигурками, сочинять движения и речь героев</a:t>
            </a:r>
            <a:r>
              <a:rPr lang="ru-RU" dirty="0" smtClean="0"/>
              <a:t>.</a:t>
            </a:r>
          </a:p>
          <a:p>
            <a:pPr indent="0">
              <a:buNone/>
            </a:pPr>
            <a:endParaRPr lang="ru-RU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8395224" y="6237312"/>
            <a:ext cx="504056" cy="476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97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20080"/>
          </a:xfrm>
        </p:spPr>
        <p:txBody>
          <a:bodyPr>
            <a:normAutofit/>
          </a:bodyPr>
          <a:lstStyle/>
          <a:p>
            <a:r>
              <a:rPr lang="ru-RU" dirty="0"/>
              <a:t>ТЕАТРАЛИЗОВАННЫЕ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424936" cy="5328592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Настольный театр игрушек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hlinkClick r:id="rId3" action="ppaction://hlinksldjump"/>
              </a:rPr>
              <a:t>Настольный театр картинок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Пальчиковый театр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hlinkClick r:id="rId5" action="ppaction://hlinksldjump"/>
              </a:rPr>
              <a:t>Театр Бибабо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hlinkClick r:id="rId6" action="ppaction://hlinksldjump"/>
              </a:rPr>
              <a:t>Теневой театр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indent="0">
              <a:buNone/>
            </a:pPr>
            <a:endParaRPr lang="ru-RU" dirty="0"/>
          </a:p>
        </p:txBody>
      </p:sp>
      <p:sp>
        <p:nvSpPr>
          <p:cNvPr id="5" name="Стрелка влево 4">
            <a:hlinkClick r:id="rId7" action="ppaction://hlinksldjump"/>
          </p:cNvPr>
          <p:cNvSpPr/>
          <p:nvPr/>
        </p:nvSpPr>
        <p:spPr>
          <a:xfrm>
            <a:off x="8316416" y="6188120"/>
            <a:ext cx="57606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62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Условия для развития театрализованных игр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424936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Необходимо учить детей с раннего возраста вслушиваться в художественное слово, эмоционально откликаться на него.</a:t>
            </a:r>
          </a:p>
          <a:p>
            <a:r>
              <a:rPr lang="ru-RU" dirty="0"/>
              <a:t>Развивать интерес и представления к различным видам театров, театрализованной деятельности.</a:t>
            </a:r>
          </a:p>
          <a:p>
            <a:r>
              <a:rPr lang="ru-RU" dirty="0"/>
              <a:t>Оснащать театрализованные игры разнообразными костюмами игрушками и другим оборудованием.</a:t>
            </a:r>
          </a:p>
          <a:p>
            <a:r>
              <a:rPr lang="ru-RU" dirty="0"/>
              <a:t>Использовать хорошо известные детям произведения с моральной идеей, с персонажами .</a:t>
            </a:r>
          </a:p>
          <a:p>
            <a:r>
              <a:rPr lang="ru-RU" dirty="0"/>
              <a:t>Для театрализованной деятельности необходимо наличие уголка ряженья с элементами костюмов (шапочки – ушки, хвостики).</a:t>
            </a:r>
          </a:p>
          <a:p>
            <a:r>
              <a:rPr lang="ru-RU" dirty="0"/>
              <a:t>Для развития интереса нужно использовать пальчиковые игры, где используют речь и имитацию движений.</a:t>
            </a:r>
          </a:p>
          <a:p>
            <a:pPr indent="0">
              <a:buNone/>
            </a:pPr>
            <a:endParaRPr lang="ru-RU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8388424" y="6309320"/>
            <a:ext cx="504056" cy="476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82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257</TotalTime>
  <Words>1347</Words>
  <Application>Microsoft Office PowerPoint</Application>
  <PresentationFormat>Экран (4:3)</PresentationFormat>
  <Paragraphs>132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Театрализованные игры в детском саду</vt:lpstr>
      <vt:lpstr>СОДЕРЖАНИЕ</vt:lpstr>
      <vt:lpstr>Слайд 3</vt:lpstr>
      <vt:lpstr>Понятие «театрализованная игра»</vt:lpstr>
      <vt:lpstr>Значение театрализованной игры для развития детей</vt:lpstr>
      <vt:lpstr>Особенности театрализованной игры</vt:lpstr>
      <vt:lpstr>Виды театрализованных игр</vt:lpstr>
      <vt:lpstr>ТЕАТРАЛИЗОВАННЫЕ ИГРЫ</vt:lpstr>
      <vt:lpstr>Условия для развития театрализованных игр</vt:lpstr>
      <vt:lpstr>Методическое обеспечение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Настольный театр игрушек</vt:lpstr>
      <vt:lpstr>Настольный театр картинок</vt:lpstr>
      <vt:lpstr>Пальчиковый театр </vt:lpstr>
      <vt:lpstr>Театр Бибабо</vt:lpstr>
      <vt:lpstr>Теневой театр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Театрализованные игры в детском саду</dc:title>
  <dc:creator>d8aaa</dc:creator>
  <cp:lastModifiedBy>User</cp:lastModifiedBy>
  <cp:revision>25</cp:revision>
  <dcterms:created xsi:type="dcterms:W3CDTF">2011-10-20T01:32:51Z</dcterms:created>
  <dcterms:modified xsi:type="dcterms:W3CDTF">2014-11-18T17:43:14Z</dcterms:modified>
</cp:coreProperties>
</file>